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handoutMasterIdLst>
    <p:handoutMasterId r:id="rId14"/>
  </p:handoutMasterIdLst>
  <p:sldIdLst>
    <p:sldId id="303" r:id="rId2"/>
    <p:sldId id="552" r:id="rId3"/>
    <p:sldId id="565" r:id="rId4"/>
    <p:sldId id="333" r:id="rId5"/>
    <p:sldId id="334" r:id="rId6"/>
    <p:sldId id="288" r:id="rId7"/>
    <p:sldId id="564" r:id="rId8"/>
    <p:sldId id="561" r:id="rId9"/>
    <p:sldId id="541" r:id="rId10"/>
    <p:sldId id="492" r:id="rId11"/>
    <p:sldId id="360" r:id="rId1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7"/>
    <p:restoredTop sz="75306"/>
  </p:normalViewPr>
  <p:slideViewPr>
    <p:cSldViewPr snapToGrid="0" snapToObjects="1">
      <p:cViewPr varScale="1">
        <p:scale>
          <a:sx n="95" d="100"/>
          <a:sy n="95" d="100"/>
        </p:scale>
        <p:origin x="2232" y="168"/>
      </p:cViewPr>
      <p:guideLst>
        <p:guide orient="horz" pos="2160"/>
        <p:guide pos="3840"/>
      </p:guideLst>
    </p:cSldViewPr>
  </p:slideViewPr>
  <p:notesTextViewPr>
    <p:cViewPr>
      <p:scale>
        <a:sx n="150" d="100"/>
        <a:sy n="150" d="100"/>
      </p:scale>
      <p:origin x="0" y="-688"/>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9/8/23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9/8/23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an.r-project.org/package=tidyREDCap"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cran.r-project.org/package=REDCapExporter" TargetMode="External"/><Relationship Id="rId5" Type="http://schemas.openxmlformats.org/officeDocument/2006/relationships/hyperlink" Target="https://cran.r-project.org/package=redcapAPI" TargetMode="External"/><Relationship Id="rId4" Type="http://schemas.openxmlformats.org/officeDocument/2006/relationships/hyperlink" Target="https://cran.r-project.org/package=REDCapD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u="none" strike="noStrike" dirty="0">
                <a:solidFill>
                  <a:srgbClr val="2962FF"/>
                </a:solidFill>
                <a:effectLst/>
                <a:latin typeface="roboto" panose="02000000000000000000" pitchFamily="2" charset="0"/>
                <a:hlinkClick r:id="rId3"/>
              </a:rPr>
              <a:t>tidyREDCap</a:t>
            </a:r>
            <a:r>
              <a:rPr lang="en-US" b="0" i="0" dirty="0">
                <a:effectLst/>
                <a:latin typeface="roboto" panose="02000000000000000000" pitchFamily="2" charset="0"/>
              </a:rPr>
              <a:t> is a package that simplifies the tables for instruments and choose-all or choose-one question types. It is easy to make tables and it depends on </a:t>
            </a:r>
            <a:r>
              <a:rPr lang="en-US" b="0" i="0" dirty="0" err="1">
                <a:effectLst/>
                <a:latin typeface="roboto" panose="02000000000000000000" pitchFamily="2" charset="0"/>
              </a:rPr>
              <a:t>REDCapR</a:t>
            </a:r>
            <a:r>
              <a:rPr lang="en-US" b="0" i="0" dirty="0">
                <a:effectLst/>
                <a:latin typeface="roboto" panose="02000000000000000000" pitchFamily="2" charset="0"/>
              </a:rPr>
              <a:t>. It requires the first and last columns to make instruments.</a:t>
            </a:r>
          </a:p>
          <a:p>
            <a:pPr marL="0" indent="0">
              <a:buFontTx/>
              <a:buNone/>
            </a:pPr>
            <a:endParaRPr lang="en-US" b="0" i="0" u="none" strike="noStrike" dirty="0">
              <a:solidFill>
                <a:srgbClr val="2962FF"/>
              </a:solidFill>
              <a:effectLst/>
              <a:latin typeface="roboto" panose="02000000000000000000" pitchFamily="2" charset="0"/>
              <a:hlinkClick r:id="rId4"/>
            </a:endParaRPr>
          </a:p>
          <a:p>
            <a:pPr marL="0" indent="0">
              <a:buFontTx/>
              <a:buNone/>
            </a:pPr>
            <a:r>
              <a:rPr lang="en-US" b="0" i="0" u="none" strike="noStrike" dirty="0">
                <a:solidFill>
                  <a:srgbClr val="2962FF"/>
                </a:solidFill>
                <a:effectLst/>
                <a:latin typeface="roboto" panose="02000000000000000000" pitchFamily="2" charset="0"/>
                <a:hlinkClick r:id="rId5"/>
              </a:rPr>
              <a:t>redcapAPI</a:t>
            </a:r>
            <a:r>
              <a:rPr lang="en-US" b="0" i="0" dirty="0">
                <a:effectLst/>
                <a:latin typeface="roboto" panose="02000000000000000000" pitchFamily="2" charset="0"/>
              </a:rPr>
              <a:t> is a package for making data accessible and analysis-ready as quickly as possible with huge documentation in a wiki but has no vignette or examples and it does not depend on </a:t>
            </a:r>
            <a:r>
              <a:rPr lang="en-US" b="0" i="0" dirty="0" err="1">
                <a:effectLst/>
                <a:latin typeface="roboto" panose="02000000000000000000" pitchFamily="2" charset="0"/>
              </a:rPr>
              <a:t>REDCapR</a:t>
            </a:r>
            <a:r>
              <a:rPr lang="en-US" b="0" i="0" dirty="0">
                <a:effectLst/>
                <a:latin typeface="roboto" panose="02000000000000000000" pitchFamily="2" charset="0"/>
              </a:rPr>
              <a:t>.</a:t>
            </a:r>
            <a:endParaRPr lang="en-US" b="0" i="0" u="none" strike="noStrike" dirty="0">
              <a:solidFill>
                <a:srgbClr val="2962FF"/>
              </a:solidFill>
              <a:effectLst/>
              <a:latin typeface="roboto" panose="020F0502020204030204" pitchFamily="34" charset="0"/>
              <a:hlinkClick r:id="rId4"/>
            </a:endParaRPr>
          </a:p>
          <a:p>
            <a:pPr marL="0" indent="0">
              <a:buFontTx/>
              <a:buNone/>
            </a:pPr>
            <a:endParaRPr lang="en-US" b="0" i="0" u="none" strike="noStrike" dirty="0">
              <a:solidFill>
                <a:srgbClr val="2962FF"/>
              </a:solidFill>
              <a:effectLst/>
              <a:latin typeface="roboto" panose="020F0502020204030204" pitchFamily="34" charset="0"/>
              <a:hlinkClick r:id="rId4"/>
            </a:endParaRPr>
          </a:p>
          <a:p>
            <a:pPr marL="0" indent="0">
              <a:buFontTx/>
              <a:buNone/>
            </a:pPr>
            <a:r>
              <a:rPr lang="en-US" b="0" i="0" u="none" strike="noStrike" dirty="0">
                <a:solidFill>
                  <a:srgbClr val="2962FF"/>
                </a:solidFill>
                <a:effectLst/>
                <a:latin typeface="roboto" panose="020F0502020204030204" pitchFamily="34" charset="0"/>
                <a:hlinkClick r:id="rId4"/>
              </a:rPr>
              <a:t>REDCapDM</a:t>
            </a:r>
            <a:r>
              <a:rPr lang="en-US" b="0" i="0" dirty="0">
                <a:effectLst/>
                <a:latin typeface="roboto" panose="02000000000000000000" pitchFamily="2" charset="0"/>
              </a:rPr>
              <a:t> is a package that provides functions to read and manage </a:t>
            </a:r>
            <a:r>
              <a:rPr lang="en-US" b="0" i="0" dirty="0" err="1">
                <a:effectLst/>
                <a:latin typeface="roboto" panose="02000000000000000000" pitchFamily="2" charset="0"/>
              </a:rPr>
              <a:t>REDCap</a:t>
            </a:r>
            <a:r>
              <a:rPr lang="en-US" b="0" i="0" dirty="0">
                <a:effectLst/>
                <a:latin typeface="roboto" panose="02000000000000000000" pitchFamily="2" charset="0"/>
              </a:rPr>
              <a:t> data and identify missing or extreme values as well as transform the data provided by the API. It depends on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algn="l"/>
            <a:r>
              <a:rPr lang="en-US" b="0" i="0" u="none" strike="noStrike">
                <a:solidFill>
                  <a:srgbClr val="2962FF"/>
                </a:solidFill>
                <a:effectLst/>
                <a:latin typeface="roboto" panose="02000000000000000000" pitchFamily="2" charset="0"/>
                <a:hlinkClick r:id="rId6"/>
              </a:rPr>
              <a:t>REDCapExporter</a:t>
            </a:r>
            <a:r>
              <a:rPr lang="en-US" b="0" i="0" dirty="0">
                <a:effectLst/>
                <a:latin typeface="roboto" panose="02000000000000000000" pitchFamily="2" charset="0"/>
              </a:rPr>
              <a:t> is a package to build a data package from a database for redistribution. It does not depend on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108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that's how REDCapTidieR was born, an open-source package that we first launched a year ago.</a:t>
            </a:r>
          </a:p>
          <a:p>
            <a:pPr marL="0" indent="0">
              <a:buFontTx/>
              <a:buNone/>
            </a:pPr>
            <a:endParaRPr lang="en-US" dirty="0"/>
          </a:p>
          <a:p>
            <a:pPr marL="0" indent="0">
              <a:buFontTx/>
              <a:buNone/>
            </a:pPr>
            <a:r>
              <a:rPr lang="en-US" dirty="0"/>
              <a:t>REDCapTidieR makes it easy to import any REDCap project into R, even the complex ones that contain longitudinal or repeated instruments or events. It does so by integrating data and metadata into a single object – the supertibble. It’s easy to explore the supertibble in the RStudio IDE and manipulate it using tidy semantics, like the pipe operator. </a:t>
            </a:r>
          </a:p>
          <a:p>
            <a:pPr marL="0" indent="0">
              <a:buFontTx/>
              <a:buNone/>
            </a:pPr>
            <a:endParaRPr lang="en-US" dirty="0"/>
          </a:p>
          <a:p>
            <a:pPr marL="0" indent="0">
              <a:buFontTx/>
              <a:buNone/>
            </a:pPr>
            <a:r>
              <a:rPr lang="en-US" dirty="0"/>
              <a:t>*** We ensured that it's both robust and efficient so it can be used in a production environment. It's built on the </a:t>
            </a:r>
            <a:r>
              <a:rPr lang="en-US" dirty="0" err="1"/>
              <a:t>REDCapR</a:t>
            </a:r>
            <a:r>
              <a:rPr lang="en-US" dirty="0"/>
              <a:t> package, follows </a:t>
            </a:r>
            <a:r>
              <a:rPr lang="en-US" dirty="0" err="1"/>
              <a:t>tidyverse</a:t>
            </a:r>
            <a:r>
              <a:rPr lang="en-US" dirty="0"/>
              <a:t> SDLC recommendations, and has pretty good test coverage and enabled continuous integration on GitHub. It also offers extensive error checking with helpful error messages, and we have profiled it and replaced </a:t>
            </a:r>
            <a:r>
              <a:rPr lang="en-US" dirty="0" err="1"/>
              <a:t>tidyverse</a:t>
            </a:r>
            <a:r>
              <a:rPr lang="en-US" dirty="0"/>
              <a:t> code with base R in areas where we found bottlenecks.</a:t>
            </a:r>
          </a:p>
        </p:txBody>
      </p:sp>
      <p:sp>
        <p:nvSpPr>
          <p:cNvPr id="4" name="Slide Number Placeholder 3"/>
          <p:cNvSpPr>
            <a:spLocks noGrp="1"/>
          </p:cNvSpPr>
          <p:nvPr>
            <p:ph type="sldNum" sz="quarter" idx="5"/>
          </p:nvPr>
        </p:nvSpPr>
        <p:spPr/>
        <p:txBody>
          <a:bodyPr/>
          <a:lstStyle/>
          <a:p>
            <a:fld id="{87E8EB8B-B78C-4FCA-B737-0D9226F57ED2}" type="slidenum">
              <a:rPr lang="en-US" smtClean="0"/>
              <a:t>4</a:t>
            </a:fld>
            <a:endParaRPr lang="en-US"/>
          </a:p>
        </p:txBody>
      </p:sp>
    </p:spTree>
    <p:extLst>
      <p:ext uri="{BB962C8B-B14F-4D97-AF65-F5344CB8AC3E}">
        <p14:creationId xmlns:p14="http://schemas.microsoft.com/office/powerpoint/2010/main" val="193798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delve deeper into the REDCapTidieR supertibble. This object is generated when you read a REDCap project using the `read_redcap()` function. </a:t>
            </a:r>
          </a:p>
          <a:p>
            <a:endParaRPr lang="en-US" dirty="0"/>
          </a:p>
          <a:p>
            <a:r>
              <a:rPr lang="en-US" dirty="0"/>
              <a:t>Here, you can see part of the supertibble from the Prodigy trial displayed in the </a:t>
            </a:r>
            <a:r>
              <a:rPr lang="en-US" dirty="0" err="1"/>
              <a:t>Rstudio</a:t>
            </a:r>
            <a:r>
              <a:rPr lang="en-US" dirty="0"/>
              <a:t> IDE Viewer. Each row of the supertibble represents an instrument. You can see the name and label of the instrument. And then you have two list columns containing tidy tibbles with the data and the field-level metadata from the project. </a:t>
            </a:r>
          </a:p>
          <a:p>
            <a:endParaRPr lang="en-US" dirty="0"/>
          </a:p>
          <a:p>
            <a:r>
              <a:rPr lang="en-US" dirty="0"/>
              <a:t>By clicking on the table icon,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fld id="{87E8EB8B-B78C-4FCA-B737-0D9226F57ED2}" type="slidenum">
              <a:rPr lang="en-US" smtClean="0"/>
              <a:t>5</a:t>
            </a:fld>
            <a:endParaRPr lang="en-US"/>
          </a:p>
        </p:txBody>
      </p:sp>
    </p:spTree>
    <p:extLst>
      <p:ext uri="{BB962C8B-B14F-4D97-AF65-F5344CB8AC3E}">
        <p14:creationId xmlns:p14="http://schemas.microsoft.com/office/powerpoint/2010/main" val="292834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a:t>
            </a:r>
            <a:r>
              <a:rPr lang="en-US" dirty="0" err="1"/>
              <a:t>Extract_tibble</a:t>
            </a:r>
            <a:r>
              <a:rPr lang="en-US" dirty="0"/>
              <a:t>() extracts and returns an individual data tibble. This functionality pairs well with the pipe operator.</a:t>
            </a:r>
          </a:p>
          <a:p>
            <a:endParaRPr lang="en-US" dirty="0"/>
          </a:p>
          <a:p>
            <a:r>
              <a:rPr lang="en-US" dirty="0"/>
              <a:t>*** You can use make_labelled() to add variable labels. This employs the {labelled} package to attach REDCap field labels to data columns, reusing the descriptions in data entry forms as variable descriptions.</a:t>
            </a:r>
          </a:p>
          <a:p>
            <a:endParaRPr lang="en-US" dirty="0"/>
          </a:p>
          <a:p>
            <a:r>
              <a:rPr lang="en-US" dirty="0"/>
              <a:t>*** And finally, you can use </a:t>
            </a:r>
            <a:r>
              <a:rPr lang="en-US" dirty="0" err="1"/>
              <a:t>write_redcap_xlsx</a:t>
            </a:r>
            <a:r>
              <a:rPr lang="en-US" dirty="0"/>
              <a:t>() to export to Excel. This feature is particularly handy for collaborating, and it supports labels so your collaborator can see the descriptions for each variable. Here’s what the Prodigy database looks like as an Excel sheet – you can see that there’s a table of contents, and each instrument’s data is in its own tab.</a:t>
            </a:r>
          </a:p>
        </p:txBody>
      </p:sp>
      <p:sp>
        <p:nvSpPr>
          <p:cNvPr id="4" name="Slide Number Placeholder 3"/>
          <p:cNvSpPr>
            <a:spLocks noGrp="1"/>
          </p:cNvSpPr>
          <p:nvPr>
            <p:ph type="sldNum" sz="quarter" idx="5"/>
          </p:nvPr>
        </p:nvSpPr>
        <p:spPr/>
        <p:txBody>
          <a:bodyPr/>
          <a:lstStyle/>
          <a:p>
            <a:fld id="{5FD5E4AB-DBCF-2C4F-A1FD-94DEE54C88DA}" type="slidenum">
              <a:rPr lang="en-US" smtClean="0"/>
              <a:t>6</a:t>
            </a:fld>
            <a:endParaRPr lang="en-US"/>
          </a:p>
        </p:txBody>
      </p:sp>
    </p:spTree>
    <p:extLst>
      <p:ext uri="{BB962C8B-B14F-4D97-AF65-F5344CB8AC3E}">
        <p14:creationId xmlns:p14="http://schemas.microsoft.com/office/powerpoint/2010/main" val="34992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155726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Extract </a:t>
            </a:r>
            <a:r>
              <a:rPr lang="en-US" sz="6600" b="1"/>
              <a:t>and Explore</a:t>
            </a:r>
            <a:endParaRPr lang="en-US" sz="66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The </a:t>
            </a:r>
            <a:r>
              <a:rPr lang="en-US" dirty="0" err="1">
                <a:latin typeface="+mn-lt"/>
              </a:rPr>
              <a:t>REDCapR</a:t>
            </a:r>
            <a:r>
              <a:rPr lang="en-US" dirty="0">
                <a:latin typeface="+mn-lt"/>
              </a:rPr>
              <a:t> Package</a:t>
            </a:r>
          </a:p>
        </p:txBody>
      </p:sp>
    </p:spTree>
    <p:extLst>
      <p:ext uri="{BB962C8B-B14F-4D97-AF65-F5344CB8AC3E}">
        <p14:creationId xmlns:p14="http://schemas.microsoft.com/office/powerpoint/2010/main" val="307448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REDCapTidieR</a:t>
            </a:r>
            <a:endParaRPr lang="en-US" dirty="0">
              <a:latin typeface="+mn-lt"/>
            </a:endParaRPr>
          </a:p>
        </p:txBody>
      </p:sp>
    </p:spTree>
    <p:extLst>
      <p:ext uri="{BB962C8B-B14F-4D97-AF65-F5344CB8AC3E}">
        <p14:creationId xmlns:p14="http://schemas.microsoft.com/office/powerpoint/2010/main" val="90462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lnSpcReduction="10000"/>
          </a:bodyPr>
          <a:lstStyle/>
          <a:p>
            <a:r>
              <a:rPr lang="en-US" sz="2800" dirty="0"/>
              <a:t>Makes it easy to import any REDCap project into R</a:t>
            </a:r>
          </a:p>
          <a:p>
            <a:pPr lvl="1"/>
            <a:r>
              <a:rPr lang="en-US" sz="2400" dirty="0"/>
              <a:t>Even if complex: longitudinal, repeated events or instruments, surveys, and/or data access groups (DAGs)</a:t>
            </a:r>
          </a:p>
          <a:p>
            <a:pPr lvl="1"/>
            <a:r>
              <a:rPr lang="en-US" sz="2400" dirty="0"/>
              <a:t>Pulls data and metadata into a </a:t>
            </a:r>
            <a:r>
              <a:rPr lang="en-US" sz="2400" b="1" u="sng" dirty="0"/>
              <a:t>supertibble</a:t>
            </a:r>
            <a:r>
              <a:rPr lang="en-US" sz="2400" b="1" dirty="0"/>
              <a:t> </a:t>
            </a:r>
            <a:r>
              <a:rPr lang="en-US" sz="2400" dirty="0"/>
              <a:t>that can be easily explored in RStudio IDE and works with pipes</a:t>
            </a:r>
          </a:p>
          <a:p>
            <a:pPr marL="0" indent="0">
              <a:buNone/>
            </a:pPr>
            <a:endParaRPr lang="en-US" sz="2800" dirty="0"/>
          </a:p>
          <a:p>
            <a:r>
              <a:rPr lang="en-US" sz="2800" dirty="0"/>
              <a:t>Is robust and efficient</a:t>
            </a:r>
          </a:p>
          <a:p>
            <a:pPr lvl="1"/>
            <a:r>
              <a:rPr lang="en-US" sz="2400" dirty="0"/>
              <a:t>Built on top of </a:t>
            </a:r>
            <a:r>
              <a:rPr lang="en-US" sz="2400" dirty="0" err="1"/>
              <a:t>REDCapR</a:t>
            </a:r>
            <a:r>
              <a:rPr lang="en-US" sz="2400" dirty="0"/>
              <a:t> </a:t>
            </a:r>
          </a:p>
          <a:p>
            <a:pPr lvl="1"/>
            <a:r>
              <a:rPr lang="en-US" sz="2400" dirty="0"/>
              <a:t>Follows </a:t>
            </a:r>
            <a:r>
              <a:rPr lang="en-US" sz="2400" dirty="0" err="1"/>
              <a:t>tidyverse</a:t>
            </a:r>
            <a:r>
              <a:rPr lang="en-US" sz="2400" dirty="0"/>
              <a:t> software development lifecycle recommendations</a:t>
            </a:r>
          </a:p>
          <a:p>
            <a:pPr lvl="1"/>
            <a:r>
              <a:rPr lang="en-US" sz="2400" dirty="0"/>
              <a:t>97% test coverage</a:t>
            </a:r>
          </a:p>
          <a:p>
            <a:pPr lvl="1"/>
            <a:r>
              <a:rPr lang="en-US" sz="2400" dirty="0"/>
              <a:t>Extensive error checking with helpful error messages</a:t>
            </a:r>
          </a:p>
          <a:p>
            <a:pPr lvl="1"/>
            <a:r>
              <a:rPr lang="en-US" sz="2400" dirty="0"/>
              <a:t>Profiled and replaced </a:t>
            </a:r>
            <a:r>
              <a:rPr lang="en-US" sz="2400" dirty="0" err="1"/>
              <a:t>tidyverse</a:t>
            </a:r>
            <a:r>
              <a:rPr lang="en-US" sz="2400" dirty="0"/>
              <a:t> code with base R where we found bottlenecks</a:t>
            </a:r>
            <a:endParaRPr lang="en-US" sz="2800" dirty="0"/>
          </a:p>
          <a:p>
            <a:endParaRPr lang="en-US" sz="28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pPr lvl="1"/>
            <a:r>
              <a:rPr lang="en-US" sz="2400" dirty="0"/>
              <a:t>Plays well with </a:t>
            </a:r>
            <a:r>
              <a:rPr lang="en-US" sz="2400" dirty="0">
                <a:solidFill>
                  <a:srgbClr val="0070C0"/>
                </a:solidFill>
                <a:latin typeface="Consolas" panose="020B0609020204030204" pitchFamily="49" charset="0"/>
                <a:cs typeface="Consolas" panose="020B0609020204030204" pitchFamily="49" charset="0"/>
              </a:rPr>
              <a:t>%&gt;%</a:t>
            </a:r>
            <a:r>
              <a:rPr lang="en-US" sz="2400" dirty="0"/>
              <a:t> or </a:t>
            </a:r>
            <a:r>
              <a:rPr lang="en-US" sz="2400" dirty="0">
                <a:solidFill>
                  <a:srgbClr val="0070C0"/>
                </a:solidFill>
                <a:latin typeface="Consolas" panose="020B0609020204030204" pitchFamily="49" charset="0"/>
                <a:cs typeface="Consolas" panose="020B0609020204030204" pitchFamily="49" charset="0"/>
              </a:rPr>
              <a:t>|&gt;</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Open the </a:t>
            </a:r>
            <a:r>
              <a:rPr lang="en-US" sz="3600" dirty="0">
                <a:solidFill>
                  <a:srgbClr val="0070C0"/>
                </a:solidFill>
                <a:latin typeface="Monaco" pitchFamily="2" charset="77"/>
              </a:rPr>
              <a:t>01_extract_explore.qmd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a:p>
            <a:pPr marL="0" indent="0">
              <a:buNone/>
            </a:pPr>
            <a:endParaRPr lang="en-US" sz="4400" dirty="0"/>
          </a:p>
        </p:txBody>
      </p:sp>
    </p:spTree>
    <p:extLst>
      <p:ext uri="{BB962C8B-B14F-4D97-AF65-F5344CB8AC3E}">
        <p14:creationId xmlns:p14="http://schemas.microsoft.com/office/powerpoint/2010/main" val="2932052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617127"/>
            <a:ext cx="8773386" cy="4812436"/>
          </a:xfrm>
        </p:spPr>
        <p:txBody>
          <a:bodyPr>
            <a:normAutofit/>
          </a:bodyPr>
          <a:lstStyle/>
          <a:p>
            <a:pPr marL="0" indent="0">
              <a:buNone/>
            </a:pPr>
            <a:r>
              <a:rPr lang="en-US" sz="3200" dirty="0" err="1"/>
              <a:t>REDCapR</a:t>
            </a:r>
            <a:r>
              <a:rPr lang="en-US" sz="3200" dirty="0"/>
              <a:t> is the OG and provides both API access and other functions to work with </a:t>
            </a:r>
            <a:r>
              <a:rPr lang="en-US" sz="3200" dirty="0" err="1"/>
              <a:t>REDCap</a:t>
            </a:r>
            <a:r>
              <a:rPr lang="en-US" sz="3200" dirty="0"/>
              <a:t> databases in R</a:t>
            </a:r>
          </a:p>
          <a:p>
            <a:pPr marL="0" indent="0">
              <a:buNone/>
            </a:pPr>
            <a:endParaRPr lang="en-US" sz="3200" dirty="0"/>
          </a:p>
          <a:p>
            <a:pPr marL="0" indent="0">
              <a:buNone/>
            </a:pPr>
            <a:r>
              <a:rPr lang="en-US" sz="3200" dirty="0" err="1"/>
              <a:t>REDCapTidieR</a:t>
            </a:r>
            <a:r>
              <a:rPr lang="en-US" sz="3200" dirty="0"/>
              <a:t> is useful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617127"/>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254507"/>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10718</TotalTime>
  <Words>982</Words>
  <Application>Microsoft Macintosh PowerPoint</Application>
  <PresentationFormat>Widescreen</PresentationFormat>
  <Paragraphs>75</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Consolas</vt:lpstr>
      <vt:lpstr>Monaco</vt:lpstr>
      <vt:lpstr>roboto</vt:lpstr>
      <vt:lpstr>Tw Cen MT</vt:lpstr>
      <vt:lpstr>Tw Cen MT Condensed</vt:lpstr>
      <vt:lpstr>Wingdings 3</vt:lpstr>
      <vt:lpstr>Integral</vt:lpstr>
      <vt:lpstr>Extract and Explore</vt:lpstr>
      <vt:lpstr>The REDCapR Package</vt:lpstr>
      <vt:lpstr>REDCapTidieR</vt:lpstr>
      <vt:lpstr>REDCapTidieR</vt:lpstr>
      <vt:lpstr>The REDCapTidieR Supertibble</vt:lpstr>
      <vt:lpstr>What can I do with the Supertibble?</vt:lpstr>
      <vt:lpstr>Your Turn #1</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578</cp:revision>
  <cp:lastPrinted>2019-02-19T22:36:37Z</cp:lastPrinted>
  <dcterms:created xsi:type="dcterms:W3CDTF">2018-02-01T22:00:01Z</dcterms:created>
  <dcterms:modified xsi:type="dcterms:W3CDTF">2023-09-09T01:22:17Z</dcterms:modified>
</cp:coreProperties>
</file>